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5202" r:id="rId4"/>
  </p:sldMasterIdLst>
  <p:notesMasterIdLst>
    <p:notesMasterId r:id="rId21"/>
  </p:notesMasterIdLst>
  <p:handoutMasterIdLst>
    <p:handoutMasterId r:id="rId22"/>
  </p:handoutMasterIdLst>
  <p:sldIdLst>
    <p:sldId id="256" r:id="rId5"/>
    <p:sldId id="260" r:id="rId6"/>
    <p:sldId id="261" r:id="rId7"/>
    <p:sldId id="257" r:id="rId8"/>
    <p:sldId id="266" r:id="rId9"/>
    <p:sldId id="263" r:id="rId10"/>
    <p:sldId id="274" r:id="rId11"/>
    <p:sldId id="269" r:id="rId12"/>
    <p:sldId id="267" r:id="rId13"/>
    <p:sldId id="265" r:id="rId14"/>
    <p:sldId id="271" r:id="rId15"/>
    <p:sldId id="272" r:id="rId16"/>
    <p:sldId id="270" r:id="rId17"/>
    <p:sldId id="273" r:id="rId18"/>
    <p:sldId id="275" r:id="rId19"/>
    <p:sldId id="268" r:id="rId20"/>
  </p:sldIdLst>
  <p:sldSz cx="24387175" cy="13717588"/>
  <p:notesSz cx="6858000" cy="9144000"/>
  <p:defaultTextStyle>
    <a:defPPr>
      <a:defRPr lang="ru-RU"/>
    </a:defPPr>
    <a:lvl1pPr marL="0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2192E26-BAAF-4DA2-8086-0ACC5D3E4DB6}">
          <p14:sldIdLst>
            <p14:sldId id="256"/>
            <p14:sldId id="260"/>
            <p14:sldId id="261"/>
            <p14:sldId id="257"/>
            <p14:sldId id="266"/>
            <p14:sldId id="263"/>
            <p14:sldId id="274"/>
            <p14:sldId id="269"/>
            <p14:sldId id="267"/>
            <p14:sldId id="265"/>
            <p14:sldId id="271"/>
            <p14:sldId id="272"/>
            <p14:sldId id="270"/>
            <p14:sldId id="273"/>
            <p14:sldId id="275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Microsoft Office" initials="Office" lastIdx="1" clrIdx="0"/>
  <p:cmAuthor id="2" name="пользователь Microsoft Office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ACA9"/>
    <a:srgbClr val="24274C"/>
    <a:srgbClr val="9CF4F2"/>
    <a:srgbClr val="AAF4F8"/>
    <a:srgbClr val="18B3B3"/>
    <a:srgbClr val="13918E"/>
    <a:srgbClr val="767679"/>
    <a:srgbClr val="E9FDFD"/>
    <a:srgbClr val="0E6C6A"/>
    <a:srgbClr val="335E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BDA2E0-146D-4A33-B2E3-834F2FE95DAD}" v="26" dt="2022-08-01T15:01:25.276"/>
    <p1510:client id="{C8147025-972E-4D85-BA0D-9C4A347DA38D}" v="6" dt="2021-07-20T07:28:07.739"/>
  </p1510:revLst>
</p1510:revInfo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0" autoAdjust="0"/>
    <p:restoredTop sz="95455" autoAdjust="0"/>
  </p:normalViewPr>
  <p:slideViewPr>
    <p:cSldViewPr>
      <p:cViewPr varScale="1">
        <p:scale>
          <a:sx n="57" d="100"/>
          <a:sy n="57" d="100"/>
        </p:scale>
        <p:origin x="114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93006"/>
    </p:cViewPr>
  </p:sorterViewPr>
  <p:notesViewPr>
    <p:cSldViewPr>
      <p:cViewPr varScale="1">
        <p:scale>
          <a:sx n="107" d="100"/>
          <a:sy n="107" d="100"/>
        </p:scale>
        <p:origin x="5328" y="1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41B0E-0A9B-FB43-B29A-2C5A495EA0A7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11949-EE69-F440-BF44-484174DCC2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9242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e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E03F2D-4C40-8A47-B131-FA84CE0A3C0A}" type="datetimeFigureOut">
              <a:rPr lang="ru-RU" smtClean="0"/>
              <a:t>21.11.2023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3FC40D-6FB9-1648-B027-EAD4E7DC4F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07415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xiad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0" y="-13575"/>
            <a:ext cx="24382526" cy="1371517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752600" y="2250282"/>
            <a:ext cx="8496300" cy="77049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6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  <a:endParaRPr lang="bg-BG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752599" y="10171162"/>
            <a:ext cx="8496301" cy="1944216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60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pic>
        <p:nvPicPr>
          <p:cNvPr id="8" name="Picture 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FC1C5D6-9FD3-5009-7F92-3D63D06FA5B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6115" y="11539314"/>
            <a:ext cx="6986030" cy="179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17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xiad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rot="5400000">
            <a:off x="11785425" y="-9366892"/>
            <a:ext cx="744315" cy="21962439"/>
          </a:xfrm>
          <a:prstGeom prst="rect">
            <a:avLst/>
          </a:prstGeom>
          <a:solidFill>
            <a:srgbClr val="17AC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176364" y="1241425"/>
            <a:ext cx="21962438" cy="7445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4000" b="1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176363" y="2825749"/>
            <a:ext cx="10513168" cy="914400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5400" b="1">
                <a:solidFill>
                  <a:srgbClr val="17ACA9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  <a:p>
            <a:pPr lvl="0"/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2625635" y="2825750"/>
            <a:ext cx="10513167" cy="914400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5400" b="1">
                <a:solidFill>
                  <a:srgbClr val="17ACA9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  <a:p>
            <a:pPr lvl="0"/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176363" y="4122490"/>
            <a:ext cx="10513168" cy="5106755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anose="05000000000000000000" pitchFamily="2" charset="2"/>
              <a:buNone/>
              <a:defRPr sz="36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2625635" y="4122490"/>
            <a:ext cx="10513168" cy="5106755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anose="05000000000000000000" pitchFamily="2" charset="2"/>
              <a:buNone/>
              <a:defRPr sz="36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pic>
        <p:nvPicPr>
          <p:cNvPr id="6" name="Picture 5" descr="A logo with a white and blue letter&#10;&#10;Description automatically generated with medium confidence">
            <a:extLst>
              <a:ext uri="{FF2B5EF4-FFF2-40B4-BE49-F238E27FC236}">
                <a16:creationId xmlns:a16="http://schemas.microsoft.com/office/drawing/2014/main" id="{72DA38F0-A6D4-57C3-E04F-67A70F0AF1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4107" y="11564064"/>
            <a:ext cx="7089662" cy="182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92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xiad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242"/>
            <a:ext cx="24387175" cy="137177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6" y="10832858"/>
            <a:ext cx="5632020" cy="28702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 rot="5400000">
            <a:off x="16645963" y="-3065447"/>
            <a:ext cx="744315" cy="12241360"/>
          </a:xfrm>
          <a:prstGeom prst="rect">
            <a:avLst/>
          </a:prstGeom>
          <a:solidFill>
            <a:srgbClr val="17AC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97442" y="2682330"/>
            <a:ext cx="12241359" cy="7445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4000" b="1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  <a:endParaRPr lang="bg-BG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0897440" y="4560351"/>
            <a:ext cx="6048675" cy="78627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Wingdings" panose="05000000000000000000" pitchFamily="2" charset="2"/>
              <a:buNone/>
              <a:defRPr sz="28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2553624" y="874862"/>
            <a:ext cx="8928992" cy="936104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60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97439" y="5850682"/>
            <a:ext cx="6048675" cy="5106755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anose="05000000000000000000" pitchFamily="2" charset="2"/>
              <a:buNone/>
              <a:defRPr sz="28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7090126" y="4553960"/>
            <a:ext cx="6048675" cy="78627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Wingdings" panose="05000000000000000000" pitchFamily="2" charset="2"/>
              <a:buNone/>
              <a:defRPr sz="28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17090125" y="5850682"/>
            <a:ext cx="6048675" cy="5106755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anose="05000000000000000000" pitchFamily="2" charset="2"/>
              <a:buNone/>
              <a:defRPr sz="28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239446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xiad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24387175" cy="137177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6" y="10832858"/>
            <a:ext cx="5632020" cy="287026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 rot="5400000">
            <a:off x="16645963" y="-3065447"/>
            <a:ext cx="744315" cy="12241360"/>
          </a:xfrm>
          <a:prstGeom prst="rect">
            <a:avLst/>
          </a:prstGeom>
          <a:solidFill>
            <a:srgbClr val="17AC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0897442" y="2682330"/>
            <a:ext cx="12241359" cy="7445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4000" b="1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  <a:endParaRPr lang="bg-BG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0897440" y="4560351"/>
            <a:ext cx="6048675" cy="78627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Wingdings" panose="05000000000000000000" pitchFamily="2" charset="2"/>
              <a:buNone/>
              <a:defRPr sz="28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2553624" y="874862"/>
            <a:ext cx="8928992" cy="936104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60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HEADER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97439" y="5850682"/>
            <a:ext cx="6048675" cy="5106755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anose="05000000000000000000" pitchFamily="2" charset="2"/>
              <a:buNone/>
              <a:defRPr sz="28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7090126" y="4553960"/>
            <a:ext cx="6048675" cy="78627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Wingdings" panose="05000000000000000000" pitchFamily="2" charset="2"/>
              <a:buNone/>
              <a:defRPr sz="28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17090125" y="5850682"/>
            <a:ext cx="6048675" cy="5106755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anose="05000000000000000000" pitchFamily="2" charset="2"/>
              <a:buNone/>
              <a:defRPr sz="28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271078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xiad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24387124" cy="137177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0491" y="10459194"/>
            <a:ext cx="5242712" cy="3330402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88331" y="2322291"/>
            <a:ext cx="8496300" cy="3600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500" b="1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  <a:endParaRPr lang="bg-BG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84511" y="6618485"/>
            <a:ext cx="8500120" cy="78627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Wingdings" panose="05000000000000000000" pitchFamily="2" charset="2"/>
              <a:buNone/>
              <a:defRPr sz="2800" b="1" baseline="0">
                <a:solidFill>
                  <a:srgbClr val="17ACA9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884510" y="7915207"/>
            <a:ext cx="8500121" cy="5106755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28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172177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xiad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7175" cy="137177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0491" y="10459194"/>
            <a:ext cx="5242712" cy="3330402"/>
          </a:xfrm>
          <a:prstGeom prst="rect">
            <a:avLst/>
          </a:prstGeom>
        </p:spPr>
      </p:pic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88331" y="813423"/>
            <a:ext cx="11881320" cy="26360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800" b="1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CLICK TO EDIT SECTION HEADER</a:t>
            </a:r>
            <a:endParaRPr lang="bg-BG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84509" y="4194498"/>
            <a:ext cx="11885141" cy="78627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Wingdings" panose="05000000000000000000" pitchFamily="2" charset="2"/>
              <a:buNone/>
              <a:defRPr sz="2800" b="1" baseline="0">
                <a:solidFill>
                  <a:srgbClr val="17ACA9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884509" y="5274618"/>
            <a:ext cx="11885140" cy="1372871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28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84509" y="7362850"/>
            <a:ext cx="11885141" cy="78627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Wingdings" panose="05000000000000000000" pitchFamily="2" charset="2"/>
              <a:buNone/>
              <a:defRPr sz="2800" b="1" baseline="0">
                <a:solidFill>
                  <a:srgbClr val="17ACA9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884509" y="8442970"/>
            <a:ext cx="11885140" cy="1372871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28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83186" y="10459741"/>
            <a:ext cx="11885141" cy="78627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Wingdings" panose="05000000000000000000" pitchFamily="2" charset="2"/>
              <a:buNone/>
              <a:defRPr sz="2800" b="1" baseline="0">
                <a:solidFill>
                  <a:srgbClr val="17ACA9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83186" y="11539314"/>
            <a:ext cx="11885140" cy="1372871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28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119778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xiad Layou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7657083" cy="13717588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1698" r="-1169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 userDrawn="1"/>
        </p:nvSpPr>
        <p:spPr>
          <a:xfrm>
            <a:off x="-1" y="-9484"/>
            <a:ext cx="7657084" cy="13739749"/>
          </a:xfrm>
          <a:prstGeom prst="rect">
            <a:avLst/>
          </a:prstGeom>
          <a:gradFill flip="none" rotWithShape="1">
            <a:gsLst>
              <a:gs pos="0">
                <a:srgbClr val="9CF4F2">
                  <a:alpha val="90000"/>
                </a:srgbClr>
              </a:gs>
              <a:gs pos="80000">
                <a:srgbClr val="AAF4F8">
                  <a:alpha val="35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5155" y="10399864"/>
            <a:ext cx="5242712" cy="3330402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 rot="5400000">
            <a:off x="15853875" y="-3821531"/>
            <a:ext cx="744315" cy="13609514"/>
          </a:xfrm>
          <a:prstGeom prst="rect">
            <a:avLst/>
          </a:prstGeom>
          <a:solidFill>
            <a:srgbClr val="17AC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421276" y="2610846"/>
            <a:ext cx="13609513" cy="7445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4000" b="1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  <a:endParaRPr lang="bg-BG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1041459" y="882130"/>
            <a:ext cx="10369149" cy="936104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72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HEADER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9421276" y="4126039"/>
            <a:ext cx="6583680" cy="78627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Wingdings" panose="05000000000000000000" pitchFamily="2" charset="2"/>
              <a:buNone/>
              <a:defRPr sz="28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9421275" y="5416370"/>
            <a:ext cx="6583681" cy="5106755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anose="05000000000000000000" pitchFamily="2" charset="2"/>
              <a:buNone/>
              <a:defRPr sz="28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6447109" y="4126038"/>
            <a:ext cx="6583680" cy="78627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Wingdings" panose="05000000000000000000" pitchFamily="2" charset="2"/>
              <a:buNone/>
              <a:defRPr sz="28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SECTION HEADER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16447109" y="5416370"/>
            <a:ext cx="6587363" cy="5106755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anose="05000000000000000000" pitchFamily="2" charset="2"/>
              <a:buNone/>
              <a:defRPr sz="28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671041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xiad Layou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" y="0"/>
            <a:ext cx="24386823" cy="137175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0803">
            <a:off x="17954227" y="9667106"/>
            <a:ext cx="2375808" cy="113073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752600" y="2250282"/>
            <a:ext cx="8496300" cy="77049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600" b="1">
                <a:solidFill>
                  <a:srgbClr val="17ACA9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  <a:endParaRPr lang="bg-BG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752599" y="10171162"/>
            <a:ext cx="8496301" cy="1944216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60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452073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xiad Layou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pour une image  2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2059" y="0"/>
            <a:ext cx="7986878" cy="13717588"/>
          </a:xfrm>
          <a:prstGeom prst="rect">
            <a:avLst/>
          </a:prstGeom>
        </p:spPr>
      </p:pic>
      <p:grpSp>
        <p:nvGrpSpPr>
          <p:cNvPr id="9" name="Groupe 1"/>
          <p:cNvGrpSpPr/>
          <p:nvPr userDrawn="1"/>
        </p:nvGrpSpPr>
        <p:grpSpPr>
          <a:xfrm>
            <a:off x="7209957" y="7206228"/>
            <a:ext cx="637389" cy="1390905"/>
            <a:chOff x="6727736" y="6949967"/>
            <a:chExt cx="637389" cy="1390905"/>
          </a:xfrm>
        </p:grpSpPr>
        <p:sp>
          <p:nvSpPr>
            <p:cNvPr id="11" name="Isosceles Triangle 51">
              <a:extLst>
                <a:ext uri="{FF2B5EF4-FFF2-40B4-BE49-F238E27FC236}">
                  <a16:creationId xmlns:a16="http://schemas.microsoft.com/office/drawing/2014/main" id="{B79B55BE-747C-4959-A7B0-BC016912BFA1}"/>
                </a:ext>
              </a:extLst>
            </p:cNvPr>
            <p:cNvSpPr/>
            <p:nvPr/>
          </p:nvSpPr>
          <p:spPr>
            <a:xfrm>
              <a:off x="6753099" y="6949967"/>
              <a:ext cx="586665" cy="430204"/>
            </a:xfrm>
            <a:custGeom>
              <a:avLst/>
              <a:gdLst/>
              <a:ahLst/>
              <a:cxnLst/>
              <a:rect l="l" t="t" r="r" b="b"/>
              <a:pathLst>
                <a:path w="3240001" h="2375905">
                  <a:moveTo>
                    <a:pt x="1974640" y="1379575"/>
                  </a:moveTo>
                  <a:lnTo>
                    <a:pt x="3240001" y="2375905"/>
                  </a:lnTo>
                  <a:lnTo>
                    <a:pt x="1" y="2375905"/>
                  </a:lnTo>
                  <a:lnTo>
                    <a:pt x="1269863" y="1399042"/>
                  </a:lnTo>
                  <a:lnTo>
                    <a:pt x="1610574" y="1745545"/>
                  </a:lnTo>
                  <a:close/>
                  <a:moveTo>
                    <a:pt x="3240001" y="126952"/>
                  </a:moveTo>
                  <a:lnTo>
                    <a:pt x="3240001" y="2258912"/>
                  </a:lnTo>
                  <a:lnTo>
                    <a:pt x="2032457" y="1334195"/>
                  </a:lnTo>
                  <a:close/>
                  <a:moveTo>
                    <a:pt x="0" y="117525"/>
                  </a:moveTo>
                  <a:lnTo>
                    <a:pt x="1207545" y="1324768"/>
                  </a:lnTo>
                  <a:lnTo>
                    <a:pt x="0" y="2249485"/>
                  </a:lnTo>
                  <a:close/>
                  <a:moveTo>
                    <a:pt x="0" y="0"/>
                  </a:moveTo>
                  <a:lnTo>
                    <a:pt x="3240000" y="0"/>
                  </a:lnTo>
                  <a:lnTo>
                    <a:pt x="1610572" y="1620513"/>
                  </a:lnTo>
                  <a:close/>
                </a:path>
              </a:pathLst>
            </a:custGeom>
            <a:solidFill>
              <a:srgbClr val="1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atin typeface="Century Gothic" panose="020B0502020202020204" pitchFamily="34" charset="0"/>
              </a:endParaRPr>
            </a:p>
          </p:txBody>
        </p:sp>
        <p:sp>
          <p:nvSpPr>
            <p:cNvPr id="15" name="Block Arc 14">
              <a:extLst>
                <a:ext uri="{FF2B5EF4-FFF2-40B4-BE49-F238E27FC236}">
                  <a16:creationId xmlns:a16="http://schemas.microsoft.com/office/drawing/2014/main" id="{99520E77-3314-4587-B96B-683FE8B88B5D}"/>
                </a:ext>
              </a:extLst>
            </p:cNvPr>
            <p:cNvSpPr/>
            <p:nvPr/>
          </p:nvSpPr>
          <p:spPr>
            <a:xfrm rot="16200000">
              <a:off x="6727946" y="7703692"/>
              <a:ext cx="636970" cy="637389"/>
            </a:xfrm>
            <a:custGeom>
              <a:avLst/>
              <a:gdLst/>
              <a:ahLst/>
              <a:cxnLst/>
              <a:rect l="l" t="t" r="r" b="b"/>
              <a:pathLst>
                <a:path w="3185463" h="3187558">
                  <a:moveTo>
                    <a:pt x="764000" y="2343999"/>
                  </a:moveTo>
                  <a:cubicBezTo>
                    <a:pt x="566798" y="2256389"/>
                    <a:pt x="385374" y="2134753"/>
                    <a:pt x="230072" y="1981662"/>
                  </a:cubicBezTo>
                  <a:cubicBezTo>
                    <a:pt x="297001" y="2223876"/>
                    <a:pt x="428049" y="2439341"/>
                    <a:pt x="603989" y="2608945"/>
                  </a:cubicBezTo>
                  <a:cubicBezTo>
                    <a:pt x="667739" y="2525681"/>
                    <a:pt x="720588" y="2436567"/>
                    <a:pt x="764000" y="2343999"/>
                  </a:cubicBezTo>
                  <a:close/>
                  <a:moveTo>
                    <a:pt x="783530" y="862903"/>
                  </a:moveTo>
                  <a:cubicBezTo>
                    <a:pt x="737619" y="760936"/>
                    <a:pt x="681240" y="662513"/>
                    <a:pt x="611676" y="571152"/>
                  </a:cubicBezTo>
                  <a:cubicBezTo>
                    <a:pt x="419218" y="754019"/>
                    <a:pt x="279227" y="991173"/>
                    <a:pt x="215545" y="1258034"/>
                  </a:cubicBezTo>
                  <a:cubicBezTo>
                    <a:pt x="378729" y="1090139"/>
                    <a:pt x="571934" y="956907"/>
                    <a:pt x="783530" y="862903"/>
                  </a:cubicBezTo>
                  <a:close/>
                  <a:moveTo>
                    <a:pt x="935657" y="1673146"/>
                  </a:moveTo>
                  <a:lnTo>
                    <a:pt x="227023" y="1673146"/>
                  </a:lnTo>
                  <a:cubicBezTo>
                    <a:pt x="393068" y="1882941"/>
                    <a:pt x="605618" y="2045968"/>
                    <a:pt x="844267" y="2153109"/>
                  </a:cubicBezTo>
                  <a:cubicBezTo>
                    <a:pt x="897907" y="1997390"/>
                    <a:pt x="928862" y="1835739"/>
                    <a:pt x="935657" y="1673146"/>
                  </a:cubicBezTo>
                  <a:close/>
                  <a:moveTo>
                    <a:pt x="935928" y="1493146"/>
                  </a:moveTo>
                  <a:cubicBezTo>
                    <a:pt x="928922" y="1345638"/>
                    <a:pt x="902278" y="1198995"/>
                    <a:pt x="856775" y="1056956"/>
                  </a:cubicBezTo>
                  <a:cubicBezTo>
                    <a:pt x="636768" y="1156959"/>
                    <a:pt x="439487" y="1304654"/>
                    <a:pt x="281464" y="1493146"/>
                  </a:cubicBezTo>
                  <a:close/>
                  <a:moveTo>
                    <a:pt x="1469785" y="2515107"/>
                  </a:moveTo>
                  <a:cubicBezTo>
                    <a:pt x="1283000" y="2508124"/>
                    <a:pt x="1100523" y="2472287"/>
                    <a:pt x="927628" y="2411229"/>
                  </a:cubicBezTo>
                  <a:cubicBezTo>
                    <a:pt x="876831" y="2520843"/>
                    <a:pt x="814172" y="2626182"/>
                    <a:pt x="738220" y="2724387"/>
                  </a:cubicBezTo>
                  <a:cubicBezTo>
                    <a:pt x="944637" y="2881665"/>
                    <a:pt x="1196120" y="2982471"/>
                    <a:pt x="1469785" y="3005418"/>
                  </a:cubicBezTo>
                  <a:close/>
                  <a:moveTo>
                    <a:pt x="1469785" y="1673146"/>
                  </a:moveTo>
                  <a:lnTo>
                    <a:pt x="1112275" y="1673146"/>
                  </a:lnTo>
                  <a:cubicBezTo>
                    <a:pt x="1105327" y="1858153"/>
                    <a:pt x="1070032" y="2042144"/>
                    <a:pt x="1008001" y="2219039"/>
                  </a:cubicBezTo>
                  <a:cubicBezTo>
                    <a:pt x="1155519" y="2270408"/>
                    <a:pt x="1310845" y="2300826"/>
                    <a:pt x="1469785" y="2307834"/>
                  </a:cubicBezTo>
                  <a:close/>
                  <a:moveTo>
                    <a:pt x="1469785" y="898989"/>
                  </a:moveTo>
                  <a:cubicBezTo>
                    <a:pt x="1315103" y="907762"/>
                    <a:pt x="1164166" y="938783"/>
                    <a:pt x="1020939" y="990066"/>
                  </a:cubicBezTo>
                  <a:cubicBezTo>
                    <a:pt x="1074574" y="1153655"/>
                    <a:pt x="1105461" y="1322925"/>
                    <a:pt x="1112368" y="1493146"/>
                  </a:cubicBezTo>
                  <a:lnTo>
                    <a:pt x="1469785" y="1493146"/>
                  </a:lnTo>
                  <a:close/>
                  <a:moveTo>
                    <a:pt x="1469785" y="182141"/>
                  </a:moveTo>
                  <a:cubicBezTo>
                    <a:pt x="1199839" y="204777"/>
                    <a:pt x="951477" y="303168"/>
                    <a:pt x="746615" y="456764"/>
                  </a:cubicBezTo>
                  <a:cubicBezTo>
                    <a:pt x="828296" y="562801"/>
                    <a:pt x="894225" y="677310"/>
                    <a:pt x="947434" y="796072"/>
                  </a:cubicBezTo>
                  <a:cubicBezTo>
                    <a:pt x="1113886" y="736067"/>
                    <a:pt x="1289644" y="700323"/>
                    <a:pt x="1469785" y="691530"/>
                  </a:cubicBezTo>
                  <a:close/>
                  <a:moveTo>
                    <a:pt x="2150063" y="992171"/>
                  </a:moveTo>
                  <a:cubicBezTo>
                    <a:pt x="1990712" y="935501"/>
                    <a:pt x="1822242" y="902595"/>
                    <a:pt x="1649785" y="897224"/>
                  </a:cubicBezTo>
                  <a:lnTo>
                    <a:pt x="1649785" y="1493146"/>
                  </a:lnTo>
                  <a:lnTo>
                    <a:pt x="2063712" y="1493146"/>
                  </a:lnTo>
                  <a:cubicBezTo>
                    <a:pt x="2069089" y="1323887"/>
                    <a:pt x="2098366" y="1155330"/>
                    <a:pt x="2150063" y="992171"/>
                  </a:cubicBezTo>
                  <a:close/>
                  <a:moveTo>
                    <a:pt x="2168848" y="2199110"/>
                  </a:moveTo>
                  <a:cubicBezTo>
                    <a:pt x="2108555" y="2028681"/>
                    <a:pt x="2073581" y="1851532"/>
                    <a:pt x="2065295" y="1673146"/>
                  </a:cubicBezTo>
                  <a:lnTo>
                    <a:pt x="1649785" y="1673146"/>
                  </a:lnTo>
                  <a:lnTo>
                    <a:pt x="1649785" y="2307299"/>
                  </a:lnTo>
                  <a:cubicBezTo>
                    <a:pt x="1829404" y="2299517"/>
                    <a:pt x="2004315" y="2261965"/>
                    <a:pt x="2168848" y="2199110"/>
                  </a:cubicBezTo>
                  <a:close/>
                  <a:moveTo>
                    <a:pt x="2422394" y="446879"/>
                  </a:moveTo>
                  <a:cubicBezTo>
                    <a:pt x="2204309" y="287209"/>
                    <a:pt x="1938140" y="189883"/>
                    <a:pt x="1649785" y="178919"/>
                  </a:cubicBezTo>
                  <a:lnTo>
                    <a:pt x="1649785" y="689876"/>
                  </a:lnTo>
                  <a:cubicBezTo>
                    <a:pt x="1846998" y="695154"/>
                    <a:pt x="2039668" y="732502"/>
                    <a:pt x="2221721" y="797410"/>
                  </a:cubicBezTo>
                  <a:cubicBezTo>
                    <a:pt x="2275056" y="675360"/>
                    <a:pt x="2341760" y="557662"/>
                    <a:pt x="2422394" y="446879"/>
                  </a:cubicBezTo>
                  <a:close/>
                  <a:moveTo>
                    <a:pt x="2447278" y="2722123"/>
                  </a:moveTo>
                  <a:cubicBezTo>
                    <a:pt x="2366121" y="2618714"/>
                    <a:pt x="2299534" y="2507403"/>
                    <a:pt x="2246145" y="2391362"/>
                  </a:cubicBezTo>
                  <a:cubicBezTo>
                    <a:pt x="2057375" y="2464119"/>
                    <a:pt x="1856285" y="2506958"/>
                    <a:pt x="1649785" y="2514779"/>
                  </a:cubicBezTo>
                  <a:lnTo>
                    <a:pt x="1649785" y="3008639"/>
                  </a:lnTo>
                  <a:cubicBezTo>
                    <a:pt x="1949198" y="2997255"/>
                    <a:pt x="2224691" y="2892757"/>
                    <a:pt x="2447278" y="2722123"/>
                  </a:cubicBezTo>
                  <a:close/>
                  <a:moveTo>
                    <a:pt x="2878934" y="1493146"/>
                  </a:moveTo>
                  <a:cubicBezTo>
                    <a:pt x="2723190" y="1307255"/>
                    <a:pt x="2529440" y="1161128"/>
                    <a:pt x="2313862" y="1060620"/>
                  </a:cubicBezTo>
                  <a:cubicBezTo>
                    <a:pt x="2270535" y="1201714"/>
                    <a:pt x="2245604" y="1347104"/>
                    <a:pt x="2240109" y="1493146"/>
                  </a:cubicBezTo>
                  <a:close/>
                  <a:moveTo>
                    <a:pt x="2890636" y="1673146"/>
                  </a:moveTo>
                  <a:lnTo>
                    <a:pt x="2241814" y="1673146"/>
                  </a:lnTo>
                  <a:cubicBezTo>
                    <a:pt x="2249736" y="1827102"/>
                    <a:pt x="2279520" y="1979973"/>
                    <a:pt x="2329964" y="2127513"/>
                  </a:cubicBezTo>
                  <a:cubicBezTo>
                    <a:pt x="2545677" y="2019923"/>
                    <a:pt x="2738160" y="1866413"/>
                    <a:pt x="2890636" y="1673146"/>
                  </a:cubicBezTo>
                  <a:close/>
                  <a:moveTo>
                    <a:pt x="2973035" y="1284386"/>
                  </a:moveTo>
                  <a:cubicBezTo>
                    <a:pt x="2912066" y="1001840"/>
                    <a:pt x="2765308" y="751379"/>
                    <a:pt x="2561381" y="561108"/>
                  </a:cubicBezTo>
                  <a:cubicBezTo>
                    <a:pt x="2489321" y="656437"/>
                    <a:pt x="2431363" y="759225"/>
                    <a:pt x="2384553" y="865647"/>
                  </a:cubicBezTo>
                  <a:cubicBezTo>
                    <a:pt x="2604520" y="964977"/>
                    <a:pt x="2804622" y="1106677"/>
                    <a:pt x="2973035" y="1284386"/>
                  </a:cubicBezTo>
                  <a:close/>
                  <a:moveTo>
                    <a:pt x="2974277" y="1897328"/>
                  </a:moveTo>
                  <a:cubicBezTo>
                    <a:pt x="2812488" y="2073933"/>
                    <a:pt x="2619878" y="2216690"/>
                    <a:pt x="2407486" y="2319665"/>
                  </a:cubicBezTo>
                  <a:cubicBezTo>
                    <a:pt x="2454169" y="2420503"/>
                    <a:pt x="2511856" y="2517376"/>
                    <a:pt x="2582047" y="2607468"/>
                  </a:cubicBezTo>
                  <a:cubicBezTo>
                    <a:pt x="2776399" y="2417974"/>
                    <a:pt x="2916061" y="2172750"/>
                    <a:pt x="2974277" y="1897328"/>
                  </a:cubicBezTo>
                  <a:close/>
                  <a:moveTo>
                    <a:pt x="3185463" y="1593779"/>
                  </a:moveTo>
                  <a:cubicBezTo>
                    <a:pt x="3185463" y="2473999"/>
                    <a:pt x="2471904" y="3187558"/>
                    <a:pt x="1591684" y="3187558"/>
                  </a:cubicBezTo>
                  <a:cubicBezTo>
                    <a:pt x="738111" y="3187558"/>
                    <a:pt x="41261" y="2516549"/>
                    <a:pt x="1913" y="1673146"/>
                  </a:cubicBezTo>
                  <a:lnTo>
                    <a:pt x="0" y="1673146"/>
                  </a:lnTo>
                  <a:lnTo>
                    <a:pt x="0" y="1493146"/>
                  </a:lnTo>
                  <a:lnTo>
                    <a:pt x="2750" y="1493146"/>
                  </a:lnTo>
                  <a:cubicBezTo>
                    <a:pt x="50490" y="700174"/>
                    <a:pt x="679654" y="64473"/>
                    <a:pt x="1469785" y="6156"/>
                  </a:cubicBezTo>
                  <a:lnTo>
                    <a:pt x="1469785" y="0"/>
                  </a:lnTo>
                  <a:lnTo>
                    <a:pt x="1591684" y="0"/>
                  </a:lnTo>
                  <a:lnTo>
                    <a:pt x="1649785" y="0"/>
                  </a:lnTo>
                  <a:lnTo>
                    <a:pt x="1649785" y="2934"/>
                  </a:lnTo>
                  <a:cubicBezTo>
                    <a:pt x="2503127" y="31654"/>
                    <a:pt x="3185463" y="733032"/>
                    <a:pt x="3185463" y="1593779"/>
                  </a:cubicBezTo>
                  <a:close/>
                </a:path>
              </a:pathLst>
            </a:custGeom>
            <a:solidFill>
              <a:srgbClr val="1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7" name="Ellipse 18"/>
          <p:cNvSpPr/>
          <p:nvPr userDrawn="1"/>
        </p:nvSpPr>
        <p:spPr>
          <a:xfrm>
            <a:off x="2295613" y="4601025"/>
            <a:ext cx="4490017" cy="4490017"/>
          </a:xfrm>
          <a:prstGeom prst="ellipse">
            <a:avLst/>
          </a:prstGeom>
          <a:noFill/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 userDrawn="1"/>
        </p:nvSpPr>
        <p:spPr>
          <a:xfrm>
            <a:off x="0" y="0"/>
            <a:ext cx="744315" cy="13717588"/>
          </a:xfrm>
          <a:prstGeom prst="rect">
            <a:avLst/>
          </a:prstGeom>
          <a:solidFill>
            <a:srgbClr val="17AC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120665" y="1386186"/>
            <a:ext cx="10440988" cy="12487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800" b="1">
                <a:solidFill>
                  <a:srgbClr val="17ACA9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  <a:endParaRPr lang="bg-BG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266061" y="5073980"/>
            <a:ext cx="6583680" cy="786275"/>
          </a:xfrm>
          <a:prstGeom prst="rect">
            <a:avLst/>
          </a:prstGeom>
        </p:spPr>
        <p:txBody>
          <a:bodyPr anchor="ctr"/>
          <a:lstStyle>
            <a:lvl1pPr marL="0" indent="0" algn="l">
              <a:buFont typeface="Wingdings" panose="05000000000000000000" pitchFamily="2" charset="2"/>
              <a:buNone/>
              <a:defRPr sz="4000" b="1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FIRST/LAST NAME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61" y="5941497"/>
            <a:ext cx="6583680" cy="786275"/>
          </a:xfrm>
          <a:prstGeom prst="rect">
            <a:avLst/>
          </a:prstGeom>
        </p:spPr>
        <p:txBody>
          <a:bodyPr anchor="ctr"/>
          <a:lstStyle>
            <a:lvl1pPr marL="0" indent="0" algn="l">
              <a:buFont typeface="Wingdings" panose="05000000000000000000" pitchFamily="2" charset="2"/>
              <a:buNone/>
              <a:defRPr sz="3200" b="0" baseline="0">
                <a:solidFill>
                  <a:srgbClr val="17ACA9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 dirty="0"/>
              <a:t>ACCOUNT MANAGER</a:t>
            </a:r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8069469" y="7146826"/>
            <a:ext cx="6583680" cy="616772"/>
          </a:xfrm>
          <a:prstGeom prst="rect">
            <a:avLst/>
          </a:prstGeom>
        </p:spPr>
        <p:txBody>
          <a:bodyPr anchor="ctr"/>
          <a:lstStyle>
            <a:lvl1pPr marL="0" indent="0" algn="l">
              <a:buFont typeface="Wingdings" panose="05000000000000000000" pitchFamily="2" charset="2"/>
              <a:buNone/>
              <a:defRPr sz="24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r>
              <a:rPr lang="fr-FR" sz="2400" dirty="0">
                <a:latin typeface="Century Gothic" panose="020B0502020202020204" pitchFamily="34" charset="0"/>
                <a:cs typeface="Arial" panose="020B0604020202020204" pitchFamily="34" charset="0"/>
              </a:rPr>
              <a:t>@proxiad.com</a:t>
            </a:r>
            <a:endParaRPr lang="fr-FR" sz="18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8063762" y="7949280"/>
            <a:ext cx="6583680" cy="616772"/>
          </a:xfrm>
          <a:prstGeom prst="rect">
            <a:avLst/>
          </a:prstGeom>
        </p:spPr>
        <p:txBody>
          <a:bodyPr anchor="ctr"/>
          <a:lstStyle>
            <a:lvl1pPr marL="0" indent="0" algn="l">
              <a:buFont typeface="Wingdings" panose="05000000000000000000" pitchFamily="2" charset="2"/>
              <a:buNone/>
              <a:defRPr sz="2400" b="0" baseline="0">
                <a:solidFill>
                  <a:srgbClr val="24274C"/>
                </a:solidFill>
                <a:latin typeface="Century Gothic" panose="020B0502020202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4800">
                <a:solidFill>
                  <a:srgbClr val="24274C"/>
                </a:solidFill>
                <a:latin typeface="Century Gothic" panose="020B0502020202020204" pitchFamily="34" charset="0"/>
              </a:defRPr>
            </a:lvl2pPr>
          </a:lstStyle>
          <a:p>
            <a:r>
              <a:rPr lang="fr-FR" sz="2400" dirty="0">
                <a:latin typeface="Century Gothic" panose="020B0502020202020204" pitchFamily="34" charset="0"/>
                <a:cs typeface="Arial" panose="020B0604020202020204" pitchFamily="34" charset="0"/>
              </a:rPr>
              <a:t>+ 359 Phone </a:t>
            </a:r>
            <a:r>
              <a:rPr lang="fr-FR" sz="2400" dirty="0" err="1">
                <a:latin typeface="Century Gothic" panose="020B0502020202020204" pitchFamily="34" charset="0"/>
                <a:cs typeface="Arial" panose="020B0604020202020204" pitchFamily="34" charset="0"/>
              </a:rPr>
              <a:t>Number</a:t>
            </a:r>
            <a:endParaRPr lang="fr-FR" sz="18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2483221" y="4784116"/>
            <a:ext cx="4114800" cy="4114800"/>
          </a:xfrm>
          <a:prstGeom prst="flowChartConnector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bg-BG" dirty="0"/>
          </a:p>
        </p:txBody>
      </p:sp>
      <p:pic>
        <p:nvPicPr>
          <p:cNvPr id="3" name="Picture 2" descr="A logo with a white and blue letter&#10;&#10;Description automatically generated with medium confidence">
            <a:extLst>
              <a:ext uri="{FF2B5EF4-FFF2-40B4-BE49-F238E27FC236}">
                <a16:creationId xmlns:a16="http://schemas.microsoft.com/office/drawing/2014/main" id="{CA6F52B5-617D-1649-511E-AC7F89445F7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328" y="10508694"/>
            <a:ext cx="7089662" cy="182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24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78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65" r:id="rId1"/>
    <p:sldLayoutId id="2147485207" r:id="rId2"/>
    <p:sldLayoutId id="2147485198" r:id="rId3"/>
    <p:sldLayoutId id="2147485206" r:id="rId4"/>
    <p:sldLayoutId id="2147485201" r:id="rId5"/>
    <p:sldLayoutId id="2147485199" r:id="rId6"/>
    <p:sldLayoutId id="2147485204" r:id="rId7"/>
    <p:sldLayoutId id="2147485208" r:id="rId8"/>
    <p:sldLayoutId id="214748520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8800" dirty="0"/>
              <a:t>Breaking the </a:t>
            </a:r>
            <a:r>
              <a:rPr lang="en-US" sz="8800" dirty="0" err="1"/>
              <a:t>RESTraints</a:t>
            </a:r>
            <a:r>
              <a:rPr lang="en-US" sz="8800" dirty="0"/>
              <a:t>: Building flexible APIs with </a:t>
            </a:r>
            <a:r>
              <a:rPr lang="en-US" sz="8800" dirty="0" err="1"/>
              <a:t>GraphQL</a:t>
            </a:r>
            <a:endParaRPr lang="bg-BG" sz="8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Yoanna Atanasova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27640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>
            <a:normAutofit/>
          </a:bodyPr>
          <a:lstStyle/>
          <a:p>
            <a:r>
              <a:rPr lang="en-US" dirty="0"/>
              <a:t>Comparing </a:t>
            </a:r>
            <a:r>
              <a:rPr lang="en-US" dirty="0" err="1"/>
              <a:t>GraphQL</a:t>
            </a:r>
            <a:r>
              <a:rPr lang="en-US" dirty="0"/>
              <a:t> to REST and OData</a:t>
            </a:r>
            <a:endParaRPr lang="en-US" dirty="0">
              <a:latin typeface="Century Gothic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0E28C35-EA2F-C5E8-5899-10715802A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551622"/>
              </p:ext>
            </p:extLst>
          </p:nvPr>
        </p:nvGraphicFramePr>
        <p:xfrm>
          <a:off x="1176364" y="2322290"/>
          <a:ext cx="14977663" cy="10373849"/>
        </p:xfrm>
        <a:graphic>
          <a:graphicData uri="http://schemas.openxmlformats.org/drawingml/2006/table">
            <a:tbl>
              <a:tblPr/>
              <a:tblGrid>
                <a:gridCol w="4084817">
                  <a:extLst>
                    <a:ext uri="{9D8B030D-6E8A-4147-A177-3AD203B41FA5}">
                      <a16:colId xmlns:a16="http://schemas.microsoft.com/office/drawing/2014/main" val="1184925645"/>
                    </a:ext>
                  </a:extLst>
                </a:gridCol>
                <a:gridCol w="3404014">
                  <a:extLst>
                    <a:ext uri="{9D8B030D-6E8A-4147-A177-3AD203B41FA5}">
                      <a16:colId xmlns:a16="http://schemas.microsoft.com/office/drawing/2014/main" val="1214575987"/>
                    </a:ext>
                  </a:extLst>
                </a:gridCol>
                <a:gridCol w="3744416">
                  <a:extLst>
                    <a:ext uri="{9D8B030D-6E8A-4147-A177-3AD203B41FA5}">
                      <a16:colId xmlns:a16="http://schemas.microsoft.com/office/drawing/2014/main" val="2635289773"/>
                    </a:ext>
                  </a:extLst>
                </a:gridCol>
                <a:gridCol w="3744416">
                  <a:extLst>
                    <a:ext uri="{9D8B030D-6E8A-4147-A177-3AD203B41FA5}">
                      <a16:colId xmlns:a16="http://schemas.microsoft.com/office/drawing/2014/main" val="92288737"/>
                    </a:ext>
                  </a:extLst>
                </a:gridCol>
              </a:tblGrid>
              <a:tr h="807619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GraphQL</a:t>
                      </a:r>
                      <a:endParaRPr lang="en-US" sz="2400" b="1"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REST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OData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0938318"/>
                  </a:ext>
                </a:extLst>
              </a:tr>
              <a:tr h="80761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Approach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Client-driven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Server-driven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Client/server-driven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5013480"/>
                  </a:ext>
                </a:extLst>
              </a:tr>
              <a:tr h="80761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Organized in terms of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Schema and type system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Endpoints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Endpoints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3133538"/>
                  </a:ext>
                </a:extLst>
              </a:tr>
              <a:tr h="807619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Operations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Query, mutation, subscription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Century Gothic" panose="020B0502020202020204" pitchFamily="34" charset="0"/>
                        </a:rPr>
                        <a:t>CRUD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CRUD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5598369"/>
                  </a:ext>
                </a:extLst>
              </a:tr>
              <a:tr h="807619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Data fetching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Specific data based on single request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Fixed data, spread into multiple requests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Fixed data, spread into multiple requests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047430"/>
                  </a:ext>
                </a:extLst>
              </a:tr>
              <a:tr h="141333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Performance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One network call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Multiple network calls can cost more time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Multiple network calls can cost more time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9612108"/>
                  </a:ext>
                </a:extLst>
              </a:tr>
              <a:tr h="80761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Self-documenting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7976365"/>
                  </a:ext>
                </a:extLst>
              </a:tr>
              <a:tr h="80761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File uploading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Supported in some libraries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5637864"/>
                  </a:ext>
                </a:extLst>
              </a:tr>
              <a:tr h="80761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Access Control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Fine-grained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General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General, but has options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435101"/>
                  </a:ext>
                </a:extLst>
              </a:tr>
              <a:tr h="80761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Community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latin typeface="Century Gothic" panose="020B0502020202020204" pitchFamily="34" charset="0"/>
                        </a:rPr>
                        <a:t>Growing comunity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latin typeface="Century Gothic" panose="020B0502020202020204" pitchFamily="34" charset="0"/>
                        </a:rPr>
                        <a:t>Large community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Large community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3848046"/>
                  </a:ext>
                </a:extLst>
              </a:tr>
              <a:tr h="807619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Learning curve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A bit steeper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Easy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Relatively easy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6448616"/>
                  </a:ext>
                </a:extLst>
              </a:tr>
              <a:tr h="80761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Development speed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7AC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Faster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Slower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Slower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9123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7410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439810" y="954662"/>
            <a:ext cx="11130291" cy="936104"/>
          </a:xfrm>
        </p:spPr>
        <p:txBody>
          <a:bodyPr/>
          <a:lstStyle/>
          <a:p>
            <a:r>
              <a:rPr lang="en-US" dirty="0"/>
              <a:t>Community and libraries</a:t>
            </a:r>
            <a:endParaRPr lang="bg-BG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DA207DC-45A4-E2A2-C189-57E0601C5A7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3267" y="4266506"/>
            <a:ext cx="14125085" cy="7560840"/>
          </a:xfrm>
          <a:prstGeom prst="rect">
            <a:avLst/>
          </a:prstGeom>
        </p:spPr>
      </p:pic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22CF1EE-3FE3-BB86-647B-F2031D8486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457283" y="2610322"/>
            <a:ext cx="13609510" cy="720080"/>
          </a:xfrm>
        </p:spPr>
        <p:txBody>
          <a:bodyPr/>
          <a:lstStyle/>
          <a:p>
            <a:r>
              <a:rPr lang="en-US" dirty="0"/>
              <a:t>Language Support</a:t>
            </a:r>
          </a:p>
        </p:txBody>
      </p:sp>
    </p:spTree>
    <p:extLst>
      <p:ext uri="{BB962C8B-B14F-4D97-AF65-F5344CB8AC3E}">
        <p14:creationId xmlns:p14="http://schemas.microsoft.com/office/powerpoint/2010/main" val="3121843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8E888B6-21FC-D942-DB46-4FE5EF4D1D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GraphQL</a:t>
            </a:r>
            <a:r>
              <a:rPr lang="en-US" dirty="0"/>
              <a:t> for </a:t>
            </a:r>
            <a:r>
              <a:rPr lang="en-US" dirty="0" err="1"/>
              <a:t>.Net</a:t>
            </a:r>
            <a:r>
              <a:rPr lang="en-US" dirty="0"/>
              <a:t>/C#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7C450B6-52F3-86F6-E4B5-67994E1100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81958" y="4866283"/>
            <a:ext cx="10513168" cy="914400"/>
          </a:xfrm>
        </p:spPr>
        <p:txBody>
          <a:bodyPr/>
          <a:lstStyle/>
          <a:p>
            <a:pPr algn="ctr"/>
            <a:r>
              <a:rPr lang="en-US" dirty="0" err="1"/>
              <a:t>HotChocolate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EE31459-0941-35F8-776A-695FA79820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04555" y="6390742"/>
            <a:ext cx="10513168" cy="2520280"/>
          </a:xfrm>
        </p:spPr>
        <p:txBody>
          <a:bodyPr/>
          <a:lstStyle/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 err="1"/>
              <a:t>GraphQL</a:t>
            </a:r>
            <a:r>
              <a:rPr lang="en-US" dirty="0"/>
              <a:t> Server for .NET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Easier to start for beginners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Easier to work with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Well documented</a:t>
            </a:r>
          </a:p>
        </p:txBody>
      </p:sp>
      <p:pic>
        <p:nvPicPr>
          <p:cNvPr id="13" name="Picture 2" descr="NuGet Gallery | HotChocolate 13.5.1">
            <a:extLst>
              <a:ext uri="{FF2B5EF4-FFF2-40B4-BE49-F238E27FC236}">
                <a16:creationId xmlns:a16="http://schemas.microsoft.com/office/drawing/2014/main" id="{332053CE-4B1D-B03C-C905-E8ACFDF27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3587" y="3510422"/>
            <a:ext cx="5760640" cy="5760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0448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01F5F53-D77E-B85C-43F0-7DA3527759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GraphQL</a:t>
            </a:r>
            <a:r>
              <a:rPr lang="en-US" dirty="0"/>
              <a:t> Clients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A7EFE77-6F59-8732-F817-D756CE47DC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059461" y="5346969"/>
            <a:ext cx="11341260" cy="914400"/>
          </a:xfrm>
        </p:spPr>
        <p:txBody>
          <a:bodyPr/>
          <a:lstStyle/>
          <a:p>
            <a:r>
              <a:rPr lang="en-US" dirty="0"/>
              <a:t>Benefits of using </a:t>
            </a:r>
            <a:r>
              <a:rPr lang="en-US" dirty="0" err="1"/>
              <a:t>GraphQL</a:t>
            </a:r>
            <a:r>
              <a:rPr lang="en-US" dirty="0"/>
              <a:t> clients: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22DFD44-F990-C29D-7C3C-2D2986648C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73507" y="6858794"/>
            <a:ext cx="10513168" cy="1853100"/>
          </a:xfrm>
        </p:spPr>
        <p:txBody>
          <a:bodyPr/>
          <a:lstStyle/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Response handling (declarative fetching)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Caching query results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Schema validations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dirty="0"/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6" descr="GitHub - apollographql/react-apollo: :recycle: React integration for Apollo  Client">
            <a:extLst>
              <a:ext uri="{FF2B5EF4-FFF2-40B4-BE49-F238E27FC236}">
                <a16:creationId xmlns:a16="http://schemas.microsoft.com/office/drawing/2014/main" id="{85A86705-B9FD-4857-926B-84D6CDBA9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64" y="6261369"/>
            <a:ext cx="8823815" cy="30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1727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0B2509-3C1D-6407-B98E-52100DCCB7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Serverless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201F7-4A0A-B98E-7883-3F56CAB2E7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93587" y="3302452"/>
            <a:ext cx="5472608" cy="914400"/>
          </a:xfrm>
        </p:spPr>
        <p:txBody>
          <a:bodyPr/>
          <a:lstStyle/>
          <a:p>
            <a:pPr algn="ctr"/>
            <a:r>
              <a:rPr lang="en-US" dirty="0"/>
              <a:t>AWS AppSync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5383E2A-A833-4CE9-2C53-1D7CF04B64DC}"/>
              </a:ext>
            </a:extLst>
          </p:cNvPr>
          <p:cNvSpPr txBox="1">
            <a:spLocks/>
          </p:cNvSpPr>
          <p:nvPr/>
        </p:nvSpPr>
        <p:spPr>
          <a:xfrm>
            <a:off x="5034706" y="5533341"/>
            <a:ext cx="7260977" cy="9144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5400" b="1" kern="1200">
                <a:solidFill>
                  <a:srgbClr val="17ACA9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4800" kern="1200">
                <a:solidFill>
                  <a:srgbClr val="24274C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Cloud Functions for Firebase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E399366-A740-52FF-D4D9-6B367F1055CA}"/>
              </a:ext>
            </a:extLst>
          </p:cNvPr>
          <p:cNvSpPr txBox="1">
            <a:spLocks/>
          </p:cNvSpPr>
          <p:nvPr/>
        </p:nvSpPr>
        <p:spPr>
          <a:xfrm>
            <a:off x="12193587" y="8174887"/>
            <a:ext cx="5742946" cy="9144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5400" b="1" kern="1200">
                <a:solidFill>
                  <a:srgbClr val="17ACA9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4800" kern="1200">
                <a:solidFill>
                  <a:srgbClr val="24274C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Azure Functions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16BAE61-5227-80AD-CF68-6E5524E2A5B9}"/>
              </a:ext>
            </a:extLst>
          </p:cNvPr>
          <p:cNvSpPr txBox="1">
            <a:spLocks/>
          </p:cNvSpPr>
          <p:nvPr/>
        </p:nvSpPr>
        <p:spPr>
          <a:xfrm>
            <a:off x="7357009" y="10819234"/>
            <a:ext cx="4800574" cy="9144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5400" b="1" kern="1200">
                <a:solidFill>
                  <a:srgbClr val="17ACA9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4800" kern="1200">
                <a:solidFill>
                  <a:srgbClr val="24274C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Hygraph</a:t>
            </a:r>
            <a:endParaRPr lang="en-US" dirty="0"/>
          </a:p>
        </p:txBody>
      </p:sp>
      <p:pic>
        <p:nvPicPr>
          <p:cNvPr id="4100" name="Picture 4" descr="AWS AppSync | GraphQL Toolbox listings">
            <a:extLst>
              <a:ext uri="{FF2B5EF4-FFF2-40B4-BE49-F238E27FC236}">
                <a16:creationId xmlns:a16="http://schemas.microsoft.com/office/drawing/2014/main" id="{A8DD3074-78C8-6EC5-FB14-B565E1BF5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6195" y="2235652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Serverless application with PowerShell: Azure Functions - adatum">
            <a:extLst>
              <a:ext uri="{FF2B5EF4-FFF2-40B4-BE49-F238E27FC236}">
                <a16:creationId xmlns:a16="http://schemas.microsoft.com/office/drawing/2014/main" id="{8C8FE597-C9F9-6BDA-CE93-85D5748F37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2299" y="7108087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ygraph - DEV Community">
            <a:extLst>
              <a:ext uri="{FF2B5EF4-FFF2-40B4-BE49-F238E27FC236}">
                <a16:creationId xmlns:a16="http://schemas.microsoft.com/office/drawing/2014/main" id="{571D75B8-FCCD-2965-2330-5E50302AA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0699" y="9752434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Firebase Cloud Function | Google">
            <a:extLst>
              <a:ext uri="{FF2B5EF4-FFF2-40B4-BE49-F238E27FC236}">
                <a16:creationId xmlns:a16="http://schemas.microsoft.com/office/drawing/2014/main" id="{A547AD9D-F93B-074C-56ED-18C9F853B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601" y="4485110"/>
            <a:ext cx="2556065" cy="3000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393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7D2FC3-41C6-0AE0-9E86-D013F5319F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GraphQL</a:t>
            </a:r>
            <a:r>
              <a:rPr lang="en-US" dirty="0"/>
              <a:t> vs REST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B701A-E7A8-CB28-C146-9F3DCA773A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14865" y="4770562"/>
            <a:ext cx="10513168" cy="914400"/>
          </a:xfrm>
        </p:spPr>
        <p:txBody>
          <a:bodyPr/>
          <a:lstStyle/>
          <a:p>
            <a:pPr algn="ctr"/>
            <a:r>
              <a:rPr lang="en-US" dirty="0"/>
              <a:t>It’s </a:t>
            </a:r>
            <a:r>
              <a:rPr lang="en-US" dirty="0" err="1"/>
              <a:t>GraphQL</a:t>
            </a:r>
            <a:r>
              <a:rPr lang="en-US" dirty="0"/>
              <a:t> AND REST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54416F-E180-3798-B4BE-855D4D09F3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14865" y="6607855"/>
            <a:ext cx="10513168" cy="2637630"/>
          </a:xfrm>
        </p:spPr>
        <p:txBody>
          <a:bodyPr/>
          <a:lstStyle/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 err="1"/>
              <a:t>GraphQL</a:t>
            </a:r>
            <a:r>
              <a:rPr lang="en-US" dirty="0"/>
              <a:t> can help us elevate our REST apps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Create a common interface for all the data providers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Use them for what they do best</a:t>
            </a:r>
          </a:p>
        </p:txBody>
      </p:sp>
      <p:pic>
        <p:nvPicPr>
          <p:cNvPr id="2050" name="Picture 2" descr="A client app sends one large request to the GraphQL layer, which retrieves data from the backing services, bundles it, and sends it back to the client.">
            <a:extLst>
              <a:ext uri="{FF2B5EF4-FFF2-40B4-BE49-F238E27FC236}">
                <a16:creationId xmlns:a16="http://schemas.microsoft.com/office/drawing/2014/main" id="{453CC988-F645-0434-9735-1FFADA628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64" y="2625065"/>
            <a:ext cx="10597074" cy="10603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219FFDB-8C63-9F9D-41BF-BC39E0034D7E}"/>
              </a:ext>
            </a:extLst>
          </p:cNvPr>
          <p:cNvSpPr txBox="1"/>
          <p:nvPr/>
        </p:nvSpPr>
        <p:spPr>
          <a:xfrm>
            <a:off x="1176364" y="13192416"/>
            <a:ext cx="1219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Source: https://graphql.com/learn/graphql-for-rest-devs/</a:t>
            </a:r>
          </a:p>
        </p:txBody>
      </p:sp>
    </p:spTree>
    <p:extLst>
      <p:ext uri="{BB962C8B-B14F-4D97-AF65-F5344CB8AC3E}">
        <p14:creationId xmlns:p14="http://schemas.microsoft.com/office/powerpoint/2010/main" val="2054578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C779A9-EEFB-5308-46F4-F84241AD40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en-US" dirty="0"/>
              <a:t>Q&amp;A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9FA66-3880-703F-7095-A695BE69F05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29091" y="5874573"/>
            <a:ext cx="6583680" cy="786275"/>
          </a:xfrm>
        </p:spPr>
        <p:txBody>
          <a:bodyPr/>
          <a:lstStyle/>
          <a:p>
            <a:r>
              <a:rPr lang="en-US" dirty="0"/>
              <a:t>Yoanna Atanasova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48D445-E9F7-550A-366A-1E440D4EC5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y.atanasova@proxiad.com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652AAF-3095-68C7-3E6D-47494B34B17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063761" y="7949280"/>
            <a:ext cx="8018257" cy="616772"/>
          </a:xfrm>
        </p:spPr>
        <p:txBody>
          <a:bodyPr/>
          <a:lstStyle/>
          <a:p>
            <a:r>
              <a:rPr lang="en-US" dirty="0"/>
              <a:t>www.linkedin.com/in/yoanna-atanasova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775C2A9-7F9B-6D22-CD36-644C1F126F5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D002D4E-9B03-D56A-85DF-B30C501EE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427" y="4303641"/>
            <a:ext cx="5110305" cy="511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92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bit about me: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Technical Team Lead of a </a:t>
            </a:r>
            <a:r>
              <a:rPr lang="en-US" dirty="0" err="1"/>
              <a:t>.Net</a:t>
            </a:r>
            <a:r>
              <a:rPr lang="en-US" dirty="0"/>
              <a:t> + Angular Team</a:t>
            </a:r>
            <a:endParaRPr lang="bg-BG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Main experience with C#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Experience with Angular and React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Working with </a:t>
            </a:r>
            <a:r>
              <a:rPr lang="en-US" dirty="0" err="1"/>
              <a:t>GraphQL</a:t>
            </a:r>
            <a:r>
              <a:rPr lang="en-US" dirty="0"/>
              <a:t> for the last 2 years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46180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71122" y="1782885"/>
            <a:ext cx="11881320" cy="2636079"/>
          </a:xfrm>
        </p:spPr>
        <p:txBody>
          <a:bodyPr/>
          <a:lstStyle/>
          <a:p>
            <a:r>
              <a:rPr lang="en-US" dirty="0"/>
              <a:t>My experience with </a:t>
            </a:r>
            <a:r>
              <a:rPr lang="en-US" dirty="0" err="1"/>
              <a:t>GraphQL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845531" y="6354738"/>
            <a:ext cx="11885141" cy="786275"/>
          </a:xfrm>
        </p:spPr>
        <p:txBody>
          <a:bodyPr/>
          <a:lstStyle/>
          <a:p>
            <a:r>
              <a:rPr lang="en-US" sz="3200" dirty="0"/>
              <a:t>Developing </a:t>
            </a:r>
            <a:r>
              <a:rPr lang="en-US" sz="3200" dirty="0" err="1"/>
              <a:t>.Net</a:t>
            </a:r>
            <a:r>
              <a:rPr lang="en-US" sz="3200" dirty="0"/>
              <a:t> +Angular application</a:t>
            </a:r>
            <a:endParaRPr lang="bg-BG" sz="32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867302" y="7714449"/>
            <a:ext cx="11885140" cy="316835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Sending requests from our SPA client to retrieve or update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Many data management (CRUD operations)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Many grids and screens showing specific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Complying with strict security requirements 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79422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>
            <a:normAutofit/>
          </a:bodyPr>
          <a:lstStyle/>
          <a:p>
            <a:r>
              <a:rPr lang="en-US" b="0" dirty="0">
                <a:latin typeface="Century Gothic"/>
              </a:rPr>
              <a:t>What is</a:t>
            </a:r>
            <a:r>
              <a:rPr lang="en-US" dirty="0">
                <a:latin typeface="Century Gothic"/>
              </a:rPr>
              <a:t> </a:t>
            </a:r>
            <a:r>
              <a:rPr lang="en-US" dirty="0" err="1">
                <a:latin typeface="Century Gothic"/>
              </a:rPr>
              <a:t>GraphQL</a:t>
            </a:r>
            <a:r>
              <a:rPr lang="en-US" b="0" dirty="0">
                <a:latin typeface="Century Gothic"/>
              </a:rPr>
              <a:t>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60339" y="5490642"/>
            <a:ext cx="10513168" cy="914400"/>
          </a:xfrm>
        </p:spPr>
        <p:txBody>
          <a:bodyPr/>
          <a:lstStyle/>
          <a:p>
            <a:pPr algn="ctr"/>
            <a:r>
              <a:rPr lang="en-US" dirty="0"/>
              <a:t>Graph</a:t>
            </a:r>
            <a:endParaRPr lang="bg-BG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12697106" y="5487031"/>
            <a:ext cx="10513168" cy="914400"/>
          </a:xfrm>
        </p:spPr>
        <p:txBody>
          <a:bodyPr/>
          <a:lstStyle/>
          <a:p>
            <a:pPr algn="ctr"/>
            <a:r>
              <a:rPr lang="en-US" dirty="0"/>
              <a:t>QL</a:t>
            </a:r>
            <a:endParaRPr lang="bg-BG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76364" y="6858793"/>
            <a:ext cx="10513168" cy="3050927"/>
          </a:xfrm>
        </p:spPr>
        <p:txBody>
          <a:bodyPr/>
          <a:lstStyle/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APIs are organized in terms of schemas (or graphs) and not endpoint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Is achieved by defining the structure of the data and its relationships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Schema Definition Language</a:t>
            </a:r>
            <a:endParaRPr lang="bg-BG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12697106" y="6853344"/>
            <a:ext cx="10513168" cy="2754428"/>
          </a:xfrm>
        </p:spPr>
        <p:txBody>
          <a:bodyPr/>
          <a:lstStyle/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Meaning Query Language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Main premise of is to allow clients to request only the data they need</a:t>
            </a:r>
            <a:endParaRPr lang="bg-BG" dirty="0"/>
          </a:p>
        </p:txBody>
      </p:sp>
      <p:pic>
        <p:nvPicPr>
          <p:cNvPr id="3074" name="Picture 2" descr="GraphQL logo, brand guidelines and assets">
            <a:extLst>
              <a:ext uri="{FF2B5EF4-FFF2-40B4-BE49-F238E27FC236}">
                <a16:creationId xmlns:a16="http://schemas.microsoft.com/office/drawing/2014/main" id="{2B08F77B-29E9-9939-D58E-1A0C7C8F6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3900" y="2014530"/>
            <a:ext cx="8091264" cy="34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492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B7AE05-9FF3-06DD-96EA-8BFE39F259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GraphQL</a:t>
            </a:r>
            <a:r>
              <a:rPr lang="en-US" dirty="0"/>
              <a:t>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F4DCC-8A06-68AF-B914-506299D3CF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37003" y="3762450"/>
            <a:ext cx="10513168" cy="914400"/>
          </a:xfrm>
        </p:spPr>
        <p:txBody>
          <a:bodyPr/>
          <a:lstStyle/>
          <a:p>
            <a:r>
              <a:rPr lang="en-US" dirty="0"/>
              <a:t>Types of </a:t>
            </a:r>
            <a:r>
              <a:rPr lang="en-US" dirty="0" err="1"/>
              <a:t>GraphQL</a:t>
            </a:r>
            <a:r>
              <a:rPr lang="en-US" dirty="0"/>
              <a:t> operations: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25D766-323B-E0FB-8990-1AFC3340F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64795" y="5418634"/>
            <a:ext cx="14185576" cy="3306555"/>
          </a:xfrm>
        </p:spPr>
        <p:txBody>
          <a:bodyPr/>
          <a:lstStyle/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Queries</a:t>
            </a:r>
            <a:r>
              <a:rPr lang="en-US" dirty="0"/>
              <a:t> – used to retrieve data</a:t>
            </a:r>
          </a:p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Mutations</a:t>
            </a:r>
            <a:r>
              <a:rPr lang="en-US" dirty="0"/>
              <a:t> – used to modify data</a:t>
            </a:r>
          </a:p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Subscriptions</a:t>
            </a:r>
            <a:r>
              <a:rPr lang="en-US" dirty="0"/>
              <a:t> – used for real time updates</a:t>
            </a:r>
          </a:p>
          <a:p>
            <a:pPr marL="571500" indent="-5715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algn="ctr">
              <a:lnSpc>
                <a:spcPct val="150000"/>
              </a:lnSpc>
            </a:pPr>
            <a:r>
              <a:rPr lang="en-US" dirty="0"/>
              <a:t>All requests in </a:t>
            </a:r>
            <a:r>
              <a:rPr lang="en-US" dirty="0" err="1"/>
              <a:t>GraphQL</a:t>
            </a:r>
            <a:r>
              <a:rPr lang="en-US" dirty="0"/>
              <a:t> are HTTP POST calls</a:t>
            </a:r>
          </a:p>
        </p:txBody>
      </p:sp>
    </p:spTree>
    <p:extLst>
      <p:ext uri="{BB962C8B-B14F-4D97-AF65-F5344CB8AC3E}">
        <p14:creationId xmlns:p14="http://schemas.microsoft.com/office/powerpoint/2010/main" val="2052088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4355" y="1242170"/>
            <a:ext cx="8496300" cy="2304331"/>
          </a:xfrm>
        </p:spPr>
        <p:txBody>
          <a:bodyPr/>
          <a:lstStyle/>
          <a:p>
            <a:r>
              <a:rPr lang="en-US" dirty="0"/>
              <a:t>DEMO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269300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D9A61B-AAC3-D23D-0A86-A3481DE414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Querying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19A4B-78F1-3A48-46A8-9039C01506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2368" y="4410522"/>
            <a:ext cx="21962438" cy="914400"/>
          </a:xfrm>
        </p:spPr>
        <p:txBody>
          <a:bodyPr/>
          <a:lstStyle/>
          <a:p>
            <a:pPr algn="ctr"/>
            <a:r>
              <a:rPr lang="en-US" dirty="0" err="1"/>
              <a:t>Overfetching</a:t>
            </a:r>
            <a:r>
              <a:rPr lang="en-US" dirty="0"/>
              <a:t> and </a:t>
            </a:r>
            <a:r>
              <a:rPr lang="en-US" dirty="0" err="1"/>
              <a:t>underfetching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DAB164-7853-9383-5F49-BDA96AD909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72807" y="6309321"/>
            <a:ext cx="14041560" cy="1898721"/>
          </a:xfrm>
        </p:spPr>
        <p:txBody>
          <a:bodyPr/>
          <a:lstStyle/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Big problem in REST APIs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Fixed data sets – getting more information than the client wants or less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922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D9A61B-AAC3-D23D-0A86-A3481DE414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Querying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19A4B-78F1-3A48-46A8-9039C01506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193585" y="4507731"/>
            <a:ext cx="10981219" cy="914400"/>
          </a:xfrm>
        </p:spPr>
        <p:txBody>
          <a:bodyPr/>
          <a:lstStyle/>
          <a:p>
            <a:pPr algn="ctr"/>
            <a:r>
              <a:rPr lang="en-US" dirty="0"/>
              <a:t>N+1 Problem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DAB164-7853-9383-5F49-BDA96AD909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193585" y="5946740"/>
            <a:ext cx="10981219" cy="2448272"/>
          </a:xfrm>
        </p:spPr>
        <p:txBody>
          <a:bodyPr/>
          <a:lstStyle/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When extracting relational data, i.e. executing extra request to get what we want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Typically referenced for network requests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Can happen for DB requests as well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2" descr="Data Fetching with REST">
            <a:extLst>
              <a:ext uri="{FF2B5EF4-FFF2-40B4-BE49-F238E27FC236}">
                <a16:creationId xmlns:a16="http://schemas.microsoft.com/office/drawing/2014/main" id="{70E3B947-4609-BCDA-A1FF-A7709D44C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371" y="2730431"/>
            <a:ext cx="10855220" cy="8880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027E5F-3774-E427-CD12-90DF9CFEC602}"/>
              </a:ext>
            </a:extLst>
          </p:cNvPr>
          <p:cNvSpPr txBox="1"/>
          <p:nvPr/>
        </p:nvSpPr>
        <p:spPr>
          <a:xfrm>
            <a:off x="1146706" y="11746141"/>
            <a:ext cx="1219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Source: https://www.howtographql.com/basics/1-graphql-is-the-better-rest/</a:t>
            </a:r>
          </a:p>
        </p:txBody>
      </p:sp>
    </p:spTree>
    <p:extLst>
      <p:ext uri="{BB962C8B-B14F-4D97-AF65-F5344CB8AC3E}">
        <p14:creationId xmlns:p14="http://schemas.microsoft.com/office/powerpoint/2010/main" val="2543849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A5457-1CD1-D5C0-9083-ECFACE3E17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539B6A-C593-31A4-866C-4A68E8985D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40783" y="4842570"/>
            <a:ext cx="10513168" cy="914400"/>
          </a:xfrm>
        </p:spPr>
        <p:txBody>
          <a:bodyPr/>
          <a:lstStyle/>
          <a:p>
            <a:pPr algn="ctr"/>
            <a:r>
              <a:rPr lang="en-US" dirty="0"/>
              <a:t>Standard Security Settings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04206BF-66BB-55DF-1E62-FC79046F4C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625635" y="4842570"/>
            <a:ext cx="10513167" cy="914400"/>
          </a:xfrm>
        </p:spPr>
        <p:txBody>
          <a:bodyPr/>
          <a:lstStyle/>
          <a:p>
            <a:pPr algn="ctr"/>
            <a:r>
              <a:rPr lang="en-US" dirty="0"/>
              <a:t>Recommended Best Practices</a:t>
            </a:r>
          </a:p>
          <a:p>
            <a:pPr algn="ctr"/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F1653AC-85E7-8873-ED77-01964CAF69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1345" y="6606766"/>
            <a:ext cx="10513168" cy="3024336"/>
          </a:xfrm>
        </p:spPr>
        <p:txBody>
          <a:bodyPr/>
          <a:lstStyle/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Authentication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Authorization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Input Validation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Limit property exposure (consider explicit bindings)</a:t>
            </a:r>
          </a:p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055F9CF-2912-F880-11E6-0EE0957E06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625635" y="6606766"/>
            <a:ext cx="10472114" cy="2520280"/>
          </a:xfrm>
        </p:spPr>
        <p:txBody>
          <a:bodyPr/>
          <a:lstStyle/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Query depth Limiting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Query complexity limiting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Timeout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dirty="0"/>
              <a:t>Rate limiting</a:t>
            </a:r>
          </a:p>
          <a:p>
            <a:endParaRPr lang="en-US" dirty="0"/>
          </a:p>
        </p:txBody>
      </p:sp>
      <p:pic>
        <p:nvPicPr>
          <p:cNvPr id="4098" name="Picture 2" descr="OWASP Medellin | OWASP Foundation">
            <a:extLst>
              <a:ext uri="{FF2B5EF4-FFF2-40B4-BE49-F238E27FC236}">
                <a16:creationId xmlns:a16="http://schemas.microsoft.com/office/drawing/2014/main" id="{EFEF63EB-B073-873B-FC0E-85490B3E7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8643" y="9307066"/>
            <a:ext cx="3867150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723716"/>
      </p:ext>
    </p:extLst>
  </p:cSld>
  <p:clrMapOvr>
    <a:masterClrMapping/>
  </p:clrMapOvr>
</p:sld>
</file>

<file path=ppt/theme/theme1.xml><?xml version="1.0" encoding="utf-8"?>
<a:theme xmlns:a="http://schemas.openxmlformats.org/drawingml/2006/main" name="Proxiad Master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e7cb259-4be8-4f41-acff-2f50e1a0e99f">
      <Terms xmlns="http://schemas.microsoft.com/office/infopath/2007/PartnerControls"/>
    </lcf76f155ced4ddcb4097134ff3c332f>
    <TaxCatchAll xmlns="04f1320e-3683-46eb-9534-d57bd5bddc8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21668ED7CE2947A5C4EF74C5B87960" ma:contentTypeVersion="16" ma:contentTypeDescription="Create a new document." ma:contentTypeScope="" ma:versionID="95c6efe26e8f43c53ddc99dd5c43f7e0">
  <xsd:schema xmlns:xsd="http://www.w3.org/2001/XMLSchema" xmlns:xs="http://www.w3.org/2001/XMLSchema" xmlns:p="http://schemas.microsoft.com/office/2006/metadata/properties" xmlns:ns2="ce7cb259-4be8-4f41-acff-2f50e1a0e99f" xmlns:ns3="04f1320e-3683-46eb-9534-d57bd5bddc8a" targetNamespace="http://schemas.microsoft.com/office/2006/metadata/properties" ma:root="true" ma:fieldsID="5270f5ac01136254adef84c2159c2431" ns2:_="" ns3:_="">
    <xsd:import namespace="ce7cb259-4be8-4f41-acff-2f50e1a0e99f"/>
    <xsd:import namespace="04f1320e-3683-46eb-9534-d57bd5bddc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7cb259-4be8-4f41-acff-2f50e1a0e9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b13346c-a06b-43db-94d9-76c1d01d570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f1320e-3683-46eb-9534-d57bd5bddc8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6111b7ef-5f49-42f7-bff6-7fdddcc644c9}" ma:internalName="TaxCatchAll" ma:showField="CatchAllData" ma:web="04f1320e-3683-46eb-9534-d57bd5bddc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084808-F730-4109-BCDA-689F7CB7AA11}">
  <ds:schemaRefs>
    <ds:schemaRef ds:uri="http://schemas.microsoft.com/office/2006/metadata/properties"/>
    <ds:schemaRef ds:uri="http://schemas.microsoft.com/office/infopath/2007/PartnerControls"/>
    <ds:schemaRef ds:uri="ce7cb259-4be8-4f41-acff-2f50e1a0e99f"/>
    <ds:schemaRef ds:uri="04f1320e-3683-46eb-9534-d57bd5bddc8a"/>
  </ds:schemaRefs>
</ds:datastoreItem>
</file>

<file path=customXml/itemProps2.xml><?xml version="1.0" encoding="utf-8"?>
<ds:datastoreItem xmlns:ds="http://schemas.openxmlformats.org/officeDocument/2006/customXml" ds:itemID="{6271AC9C-EF2C-4B3E-8902-BEA9EB89C8A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46C75F-626E-4471-AFD7-1B5845A01B4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7cb259-4be8-4f41-acff-2f50e1a0e99f"/>
    <ds:schemaRef ds:uri="04f1320e-3683-46eb-9534-d57bd5bddc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70833</TotalTime>
  <Words>509</Words>
  <Application>Microsoft Office PowerPoint</Application>
  <PresentationFormat>Custom</PresentationFormat>
  <Paragraphs>126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Wingdings</vt:lpstr>
      <vt:lpstr>Proxiad Master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Proxiad PowerPoint Template</dc:title>
  <dc:creator>a.milev@proxiad.com</dc:creator>
  <cp:lastModifiedBy>Yoanna Atanasova</cp:lastModifiedBy>
  <cp:revision>3081</cp:revision>
  <dcterms:created xsi:type="dcterms:W3CDTF">2015-06-18T17:56:23Z</dcterms:created>
  <dcterms:modified xsi:type="dcterms:W3CDTF">2023-11-21T17:48:01Z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0x0101009021668ED7CE2947A5C4EF74C5B87960</vt:lpwstr>
  </property>
  <property fmtid="{D5CDD505-2E9C-101B-9397-08002B2CF9AE}" pid="3" name="MediaServiceImageTags">
    <vt:lpwstr/>
  </property>
</Properties>
</file>

<file path=docProps/thumbnail.jpeg>
</file>